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87"/>
  </p:notesMasterIdLst>
  <p:sldIdLst>
    <p:sldId id="322" r:id="rId2"/>
    <p:sldId id="306" r:id="rId3"/>
    <p:sldId id="323" r:id="rId4"/>
    <p:sldId id="398" r:id="rId5"/>
    <p:sldId id="324" r:id="rId6"/>
    <p:sldId id="325" r:id="rId7"/>
    <p:sldId id="326" r:id="rId8"/>
    <p:sldId id="399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9" r:id="rId21"/>
    <p:sldId id="340" r:id="rId22"/>
    <p:sldId id="341" r:id="rId23"/>
    <p:sldId id="400" r:id="rId24"/>
    <p:sldId id="342" r:id="rId25"/>
    <p:sldId id="343" r:id="rId26"/>
    <p:sldId id="344" r:id="rId27"/>
    <p:sldId id="385" r:id="rId28"/>
    <p:sldId id="401" r:id="rId29"/>
    <p:sldId id="402" r:id="rId30"/>
    <p:sldId id="403" r:id="rId31"/>
    <p:sldId id="404" r:id="rId32"/>
    <p:sldId id="405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406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94" r:id="rId83"/>
    <p:sldId id="395" r:id="rId84"/>
    <p:sldId id="396" r:id="rId85"/>
    <p:sldId id="397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98"/>
            <p14:sldId id="324"/>
            <p14:sldId id="325"/>
            <p14:sldId id="326"/>
            <p14:sldId id="399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400"/>
            <p14:sldId id="342"/>
            <p14:sldId id="343"/>
            <p14:sldId id="344"/>
            <p14:sldId id="385"/>
            <p14:sldId id="401"/>
            <p14:sldId id="402"/>
            <p14:sldId id="403"/>
            <p14:sldId id="404"/>
            <p14:sldId id="40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406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94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>
        <p:scale>
          <a:sx n="125" d="100"/>
          <a:sy n="125" d="100"/>
        </p:scale>
        <p:origin x="-1626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09AAE6E-4D66-42C1-91DA-FB1599A091E7}"/>
              </a:ext>
            </a:extLst>
          </p:cNvPr>
          <p:cNvSpPr/>
          <p:nvPr userDrawn="1"/>
        </p:nvSpPr>
        <p:spPr>
          <a:xfrm>
            <a:off x="0" y="230457"/>
            <a:ext cx="9144000" cy="6675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0A58A0-97CD-4418-A13E-3712708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57" y="230457"/>
            <a:ext cx="6818392" cy="66758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EAC8BC6-A8AC-4C4E-8CAC-D2FA6CAD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3C23F-80D8-41F7-A602-5BAA4D96D6F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2024-04-12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9A17B14-A978-40AA-A02B-D9EC0FFD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E2962A6-F646-454C-A3F5-40DC3C1F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4B3D82-6858-4110-8EC7-8437F1027BB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Style/CS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body { </a:t>
            </a:r>
          </a:p>
          <a:p>
            <a:pPr defTabSz="180000"/>
            <a:r>
              <a:rPr lang="en-US" altLang="ko-KR" sz="1400" b="1" dirty="0"/>
              <a:t>	background-color :  linen;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	margin-left : 30px;</a:t>
            </a:r>
          </a:p>
          <a:p>
            <a:pPr defTabSz="180000"/>
            <a:r>
              <a:rPr lang="en-US" altLang="ko-KR" sz="1400" b="1" dirty="0"/>
              <a:t>	margin-right : 30px;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b="1" dirty="0"/>
              <a:t>h3 { </a:t>
            </a:r>
          </a:p>
          <a:p>
            <a:pPr defTabSz="180000"/>
            <a:r>
              <a:rPr lang="en-US" altLang="ko-KR" sz="1400" b="1" dirty="0"/>
              <a:t>	text-align : center;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darkred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 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/>
          </a:p>
          <a:p>
            <a:pPr defTabSz="180000"/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80" y="3284984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141857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39752" y="1773867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12184" y="3095964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style=“ 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578388" y="1322973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806" y="1324158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스타일 합치기</a:t>
            </a:r>
            <a:r>
              <a:rPr lang="en-US" altLang="ko-KR" sz="1400" dirty="0"/>
              <a:t>(cascading)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pPr lvl="1"/>
            <a:r>
              <a:rPr lang="ko-KR" altLang="en-US" sz="1200" dirty="0"/>
              <a:t>태그에 적용되는 모든 스타일이 합쳐지고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언어가 무엇인지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그림자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(=</a:t>
            </a:r>
            <a:r>
              <a:rPr lang="ko-KR" altLang="en-US" dirty="0" err="1"/>
              <a:t>선택자</a:t>
            </a:r>
            <a:r>
              <a:rPr lang="en-US" altLang="ko-KR" dirty="0"/>
              <a:t>: </a:t>
            </a:r>
            <a:r>
              <a:rPr lang="ko-KR" altLang="en-US" dirty="0"/>
              <a:t>스타일 속성을 적용하는 요소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4611826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&lt;head&gt;&lt;title&gt;</a:t>
            </a:r>
            <a:r>
              <a:rPr lang="ko-KR" altLang="en-US" sz="1600" dirty="0" err="1"/>
              <a:t>셀렉터</a:t>
            </a:r>
            <a:r>
              <a:rPr lang="ko-KR" altLang="en-US" sz="1600" dirty="0"/>
              <a:t> 만들기</a:t>
            </a:r>
            <a:r>
              <a:rPr lang="en-US" altLang="ko-KR" sz="1600" dirty="0"/>
              <a:t>/title&gt;&lt;/head&gt;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&lt;h3&gt;Web Programming&lt;/h3&gt;</a:t>
            </a:r>
          </a:p>
          <a:p>
            <a:pPr defTabSz="18000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&lt;div&gt; </a:t>
            </a:r>
          </a:p>
          <a:p>
            <a:pPr defTabSz="180000"/>
            <a:r>
              <a:rPr lang="en-US" altLang="ko-KR" sz="1600" dirty="0"/>
              <a:t>	&lt;div&gt;2</a:t>
            </a:r>
            <a:r>
              <a:rPr lang="ko-KR" altLang="en-US" sz="1600" dirty="0"/>
              <a:t>학기 </a:t>
            </a:r>
            <a:r>
              <a:rPr lang="en-US" altLang="ko-KR" sz="1600" dirty="0"/>
              <a:t>&lt;strong&gt;</a:t>
            </a:r>
            <a:r>
              <a:rPr lang="ko-KR" altLang="en-US" sz="1600" dirty="0"/>
              <a:t>학습 내용</a:t>
            </a:r>
            <a:r>
              <a:rPr lang="en-US" altLang="ko-KR" sz="1600" dirty="0"/>
              <a:t>&lt;/strong&gt;&lt;/div&gt;</a:t>
            </a:r>
          </a:p>
          <a:p>
            <a:pPr defTabSz="180000"/>
            <a:r>
              <a:rPr lang="en-US" altLang="ko-KR" sz="1600" dirty="0"/>
              <a:t>	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		&lt;li&gt;HTML5&lt;/li&gt;</a:t>
            </a:r>
          </a:p>
          <a:p>
            <a:pPr defTabSz="180000"/>
            <a:r>
              <a:rPr lang="en-US" altLang="ko-KR" sz="1600" dirty="0"/>
              <a:t>		&lt;li&gt;&lt;strong&gt;CSS&lt;/strong&gt;&lt;/li&gt;</a:t>
            </a:r>
          </a:p>
          <a:p>
            <a:pPr defTabSz="180000"/>
            <a:r>
              <a:rPr lang="en-US" altLang="ko-KR" sz="1600" dirty="0"/>
              <a:t>		&lt;li&gt;JAVASCRIPT&lt;/li&gt;</a:t>
            </a:r>
          </a:p>
          <a:p>
            <a:pPr defTabSz="180000"/>
            <a:r>
              <a:rPr lang="en-US" altLang="ko-KR" sz="1600" dirty="0"/>
              <a:t>	&lt;/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	&lt;div&gt;60</a:t>
            </a:r>
            <a:r>
              <a:rPr lang="ko-KR" altLang="en-US" sz="1600" dirty="0"/>
              <a:t>점 이하는 </a:t>
            </a:r>
            <a:r>
              <a:rPr lang="en-US" altLang="ko-KR" sz="1600" dirty="0"/>
              <a:t>F!&lt;/div&gt;</a:t>
            </a:r>
          </a:p>
          <a:p>
            <a:pPr defTabSz="180000"/>
            <a:r>
              <a:rPr lang="en-US" altLang="ko-KR" sz="1600" dirty="0"/>
              <a:t>&lt;/div&gt;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00808"/>
            <a:ext cx="3168352" cy="39354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86069" y="616861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ex4-09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모든 요소에 스타일을 적용하기</a:t>
            </a:r>
          </a:p>
          <a:p>
            <a:pPr lvl="1"/>
            <a:r>
              <a:rPr lang="ko-KR" altLang="en-US" dirty="0"/>
              <a:t>페이지에 있는 모든 요소를 대상으로 스타일을 적용할 때 사용</a:t>
            </a:r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선택자와</a:t>
            </a:r>
            <a:r>
              <a:rPr lang="ko-KR" altLang="en-US" dirty="0"/>
              <a:t> 함께 모든 하위 요소에 한꺼번에 스타일을 적용하려고 할 때 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5245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42036" y="4221088"/>
            <a:ext cx="2523223" cy="984884"/>
            <a:chOff x="786905" y="3126278"/>
            <a:chExt cx="2308632" cy="804182"/>
          </a:xfrm>
        </p:grpSpPr>
        <p:sp>
          <p:nvSpPr>
            <p:cNvPr id="15" name="TextBox 14"/>
            <p:cNvSpPr txBox="1"/>
            <p:nvPr/>
          </p:nvSpPr>
          <p:spPr>
            <a:xfrm>
              <a:off x="786905" y="3126278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/>
                <a:t>예</a:t>
              </a:r>
              <a:r>
                <a:rPr lang="en-US" altLang="ko-KR" sz="1400" b="1"/>
                <a:t>)</a:t>
              </a:r>
              <a:endParaRPr lang="ko-KR" altLang="en-US" sz="1400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82179" y="3126278"/>
              <a:ext cx="2013358" cy="804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600" b="1" dirty="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*</a:t>
              </a:r>
              <a:r>
                <a:rPr lang="ko-KR" altLang="en-US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margin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4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padding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4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ko-KR" altLang="en-US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  <a:endParaRPr lang="ko-KR" altLang="en-US" sz="1400" b="1" dirty="0"/>
            </a:p>
          </p:txBody>
        </p:sp>
      </p:grpSp>
      <p:cxnSp>
        <p:nvCxnSpPr>
          <p:cNvPr id="17" name="연결선: 꺾임 11">
            <a:extLst>
              <a:ext uri="{FF2B5EF4-FFF2-40B4-BE49-F238E27FC236}">
                <a16:creationId xmlns:a16="http://schemas.microsoft.com/office/drawing/2014/main" xmlns="" id="{746E880E-AB9F-4960-B00E-D36ECDE7FE76}"/>
              </a:ext>
            </a:extLst>
          </p:cNvPr>
          <p:cNvCxnSpPr>
            <a:cxnSpLocks/>
          </p:cNvCxnSpPr>
          <p:nvPr/>
        </p:nvCxnSpPr>
        <p:spPr>
          <a:xfrm rot="10800000">
            <a:off x="1480208" y="5023096"/>
            <a:ext cx="2072081" cy="398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EE0351-0A1A-4CCF-8579-384E08B7FF31}"/>
              </a:ext>
            </a:extLst>
          </p:cNvPr>
          <p:cNvSpPr txBox="1"/>
          <p:nvPr/>
        </p:nvSpPr>
        <p:spPr>
          <a:xfrm>
            <a:off x="3618459" y="4713530"/>
            <a:ext cx="534603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웹 브라우저마다 기본적으로 설정해 놓은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패딩</a:t>
            </a:r>
            <a:r>
              <a:rPr lang="ko-KR" altLang="en-US" sz="1200" dirty="0"/>
              <a:t>＇과 </a:t>
            </a:r>
            <a:r>
              <a:rPr lang="en-US" altLang="ko-KR" sz="1200" dirty="0"/>
              <a:t>‘</a:t>
            </a:r>
            <a:r>
              <a:rPr lang="ko-KR" altLang="en-US" sz="1200" dirty="0"/>
              <a:t>마진＇ 의 기본 값이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브라우저마다 그 값이 똑같지 않기 때문에 일반적으로 전체 </a:t>
            </a:r>
            <a:r>
              <a:rPr lang="ko-KR" altLang="en-US" sz="1200" dirty="0" err="1"/>
              <a:t>선택자</a:t>
            </a:r>
            <a:r>
              <a:rPr lang="en-US" altLang="ko-KR" sz="1200" dirty="0"/>
              <a:t>(*)</a:t>
            </a:r>
            <a:r>
              <a:rPr lang="ko-KR" altLang="en-US" sz="1200" dirty="0"/>
              <a:t>를 사용해서 </a:t>
            </a:r>
            <a:r>
              <a:rPr lang="ko-KR" altLang="en-US" sz="1200" dirty="0" err="1"/>
              <a:t>패딩과</a:t>
            </a:r>
            <a:r>
              <a:rPr lang="ko-KR" altLang="en-US" sz="1200" dirty="0"/>
              <a:t> 마진 값을 </a:t>
            </a:r>
            <a:r>
              <a:rPr lang="en-US" altLang="ko-KR" sz="1200" dirty="0"/>
              <a:t>0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리셋한다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9636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3848" y="6093296"/>
            <a:ext cx="302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ex4-09_ORG_TAGSELECTOR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r>
              <a:rPr lang="en-US" altLang="ko-KR" dirty="0"/>
              <a:t>:</a:t>
            </a:r>
            <a:r>
              <a:rPr lang="ko-KR" altLang="en-US" b="1" dirty="0"/>
              <a:t> </a:t>
            </a:r>
            <a:r>
              <a:rPr lang="ko-KR" altLang="en-US" sz="1900" dirty="0">
                <a:solidFill>
                  <a:srgbClr val="FF0000"/>
                </a:solidFill>
              </a:rPr>
              <a:t>특정 부분에 스타일 적용하기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문서 안에 여러 번 지정하는 경우 사용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73304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3600" dirty="0"/>
              <a:t>4) id </a:t>
            </a:r>
            <a:r>
              <a:rPr lang="ko-KR" altLang="en-US" sz="3600" dirty="0" err="1"/>
              <a:t>셀렉터</a:t>
            </a:r>
            <a:r>
              <a:rPr lang="en-US" altLang="ko-KR" sz="3600" dirty="0"/>
              <a:t>:</a:t>
            </a:r>
            <a:r>
              <a:rPr lang="ko-KR" altLang="en-US" sz="2000" b="1" dirty="0" err="1">
                <a:solidFill>
                  <a:srgbClr val="FF0000"/>
                </a:solidFill>
              </a:rPr>
              <a:t>웹문서의</a:t>
            </a:r>
            <a:r>
              <a:rPr lang="ko-KR" altLang="en-US" sz="2000" b="1" dirty="0">
                <a:solidFill>
                  <a:srgbClr val="FF0000"/>
                </a:solidFill>
              </a:rPr>
              <a:t> 특정부분에 스타일을 지정 </a:t>
            </a:r>
            <a:r>
              <a:rPr lang="ko-KR" altLang="en-US" sz="2000" b="1" dirty="0" err="1">
                <a:solidFill>
                  <a:srgbClr val="FF0000"/>
                </a:solidFill>
              </a:rPr>
              <a:t>할때</a:t>
            </a:r>
            <a:r>
              <a:rPr lang="ko-KR" altLang="en-US" sz="2000" b="1" dirty="0">
                <a:solidFill>
                  <a:srgbClr val="FF0000"/>
                </a:solidFill>
              </a:rPr>
              <a:t> 이용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문서 안에서 한번만 사용한다면 </a:t>
            </a:r>
            <a:r>
              <a:rPr lang="en-US" altLang="ko-KR" dirty="0">
                <a:latin typeface="+mn-ea"/>
              </a:rPr>
              <a:t>id </a:t>
            </a:r>
            <a:r>
              <a:rPr lang="ko-KR" altLang="en-US" dirty="0" err="1">
                <a:latin typeface="+mn-ea"/>
              </a:rPr>
              <a:t>선택자로</a:t>
            </a:r>
            <a:r>
              <a:rPr lang="ko-KR" altLang="en-US" dirty="0">
                <a:latin typeface="+mn-ea"/>
              </a:rPr>
              <a:t> 정의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852936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dirty="0">
                <a:solidFill>
                  <a:srgbClr val="C00000"/>
                </a:solidFill>
              </a:rPr>
              <a:t>class </a:t>
            </a:r>
            <a:r>
              <a:rPr lang="ko-KR" altLang="en-US" dirty="0" err="1">
                <a:solidFill>
                  <a:srgbClr val="C00000"/>
                </a:solidFill>
              </a:rPr>
              <a:t>선택자와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id </a:t>
            </a:r>
            <a:r>
              <a:rPr lang="ko-KR" altLang="en-US" dirty="0">
                <a:solidFill>
                  <a:srgbClr val="C00000"/>
                </a:solidFill>
              </a:rPr>
              <a:t>선택자의 차이</a:t>
            </a:r>
            <a:br>
              <a:rPr lang="ko-KR" altLang="en-US" dirty="0">
                <a:solidFill>
                  <a:srgbClr val="C00000"/>
                </a:solidFill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4B30CC7-5AD4-4A47-BF4B-983EC2061529}"/>
              </a:ext>
            </a:extLst>
          </p:cNvPr>
          <p:cNvSpPr/>
          <p:nvPr/>
        </p:nvSpPr>
        <p:spPr>
          <a:xfrm>
            <a:off x="589617" y="1482172"/>
            <a:ext cx="792088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082837-9BF9-4FED-9204-19CE4F463397}"/>
              </a:ext>
            </a:extLst>
          </p:cNvPr>
          <p:cNvSpPr/>
          <p:nvPr/>
        </p:nvSpPr>
        <p:spPr>
          <a:xfrm>
            <a:off x="1143739" y="1916832"/>
            <a:ext cx="68126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공통점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요소의 특정 부분에만 스타일 적용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차이점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클래스 </a:t>
            </a:r>
            <a:r>
              <a:rPr lang="ko-KR" altLang="en-US" sz="2000" dirty="0" err="1">
                <a:latin typeface="+mn-ea"/>
              </a:rPr>
              <a:t>선택자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문서 안에서 여러 번 반복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id </a:t>
            </a:r>
            <a:r>
              <a:rPr lang="ko-KR" altLang="en-US" sz="2000" dirty="0" err="1">
                <a:latin typeface="+mn-ea"/>
              </a:rPr>
              <a:t>선택자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문서 안에서 한번만 사용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066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3600" dirty="0"/>
              <a:t>5) </a:t>
            </a:r>
            <a:r>
              <a:rPr lang="ko-KR" altLang="en-US" sz="3600" dirty="0"/>
              <a:t>그룹</a:t>
            </a:r>
            <a:r>
              <a:rPr lang="en-US" altLang="ko-KR" sz="3600" dirty="0"/>
              <a:t> </a:t>
            </a:r>
            <a:r>
              <a:rPr lang="ko-KR" altLang="en-US" sz="3600" dirty="0" err="1"/>
              <a:t>셀렉터</a:t>
            </a:r>
            <a:r>
              <a:rPr lang="en-US" altLang="ko-KR" sz="3600" dirty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둘 이상 요소에 같은 스타일 적용하기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같은 스타일을 사용하는 </a:t>
            </a:r>
            <a:r>
              <a:rPr lang="ko-KR" altLang="en-US" dirty="0" err="1">
                <a:latin typeface="+mn-ea"/>
              </a:rPr>
              <a:t>선택자를</a:t>
            </a:r>
            <a:r>
              <a:rPr lang="ko-KR" altLang="en-US" dirty="0">
                <a:latin typeface="+mn-ea"/>
              </a:rPr>
              <a:t> 한꺼번에 정의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쉼표</a:t>
            </a:r>
            <a:r>
              <a:rPr lang="en-US" altLang="ko-KR" dirty="0">
                <a:latin typeface="+mn-ea"/>
              </a:rPr>
              <a:t>(,)</a:t>
            </a:r>
            <a:r>
              <a:rPr lang="ko-KR" altLang="en-US" dirty="0">
                <a:latin typeface="+mn-ea"/>
              </a:rPr>
              <a:t>로 구분해 여러 </a:t>
            </a:r>
            <a:r>
              <a:rPr lang="ko-KR" altLang="en-US" dirty="0" err="1">
                <a:latin typeface="+mn-ea"/>
              </a:rPr>
              <a:t>선택자를</a:t>
            </a:r>
            <a:r>
              <a:rPr lang="ko-KR" altLang="en-US" dirty="0">
                <a:latin typeface="+mn-ea"/>
              </a:rPr>
              <a:t> 나열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7776864" cy="313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88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  <a:p>
            <a:r>
              <a:rPr lang="ko-KR" altLang="en-US" dirty="0"/>
              <a:t>스타일과</a:t>
            </a:r>
            <a:r>
              <a:rPr lang="en-US" altLang="ko-KR" dirty="0"/>
              <a:t> </a:t>
            </a:r>
            <a:r>
              <a:rPr lang="ko-KR" altLang="en-US" dirty="0"/>
              <a:t>스타일 시트</a:t>
            </a:r>
          </a:p>
          <a:p>
            <a:pPr lvl="1"/>
            <a:r>
              <a:rPr lang="ko-KR" altLang="en-US" dirty="0"/>
              <a:t>스타일</a:t>
            </a:r>
            <a:r>
              <a:rPr lang="en-US" altLang="ko-KR" dirty="0"/>
              <a:t>(style) : HTML </a:t>
            </a:r>
            <a:r>
              <a:rPr lang="ko-KR" altLang="en-US" dirty="0"/>
              <a:t>문서에서 자주 사용하는 글꼴이나 색상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각 요소들의  배치 방법 등 문서의 겉모습을 결정짓는 내용들</a:t>
            </a:r>
            <a:endParaRPr lang="en-US" altLang="ko-KR" dirty="0"/>
          </a:p>
          <a:p>
            <a:pPr lvl="1"/>
            <a:r>
              <a:rPr lang="ko-KR" altLang="en-US" dirty="0"/>
              <a:t>스타일 시트</a:t>
            </a:r>
            <a:r>
              <a:rPr lang="en-US" altLang="ko-KR" dirty="0"/>
              <a:t>(style sheet) : </a:t>
            </a:r>
            <a:r>
              <a:rPr lang="ko-KR" altLang="en-US" dirty="0"/>
              <a:t>스타일을</a:t>
            </a:r>
            <a:r>
              <a:rPr lang="en-US" altLang="ko-KR" dirty="0"/>
              <a:t> </a:t>
            </a:r>
            <a:r>
              <a:rPr lang="ko-KR" altLang="en-US" dirty="0"/>
              <a:t>관리하기 쉽도록 한 군데 모아놓은 것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와 </a:t>
            </a:r>
            <a:r>
              <a:rPr lang="en-US" altLang="ko-KR" dirty="0"/>
              <a:t>CSS </a:t>
            </a:r>
            <a:r>
              <a:rPr lang="ko-KR" altLang="en-US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b="1" dirty="0"/>
              <a:t>CSS3</a:t>
            </a:r>
            <a:r>
              <a:rPr lang="ko-KR" altLang="en-US" b="1" dirty="0"/>
              <a:t>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31" y="1772816"/>
            <a:ext cx="5057931" cy="288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6792"/>
            <a:ext cx="38242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5229200"/>
            <a:ext cx="316464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+mn-ea"/>
                <a:hlinkClick r:id="rId4"/>
              </a:rPr>
              <a:t>W3C CSS </a:t>
            </a:r>
            <a:r>
              <a:rPr lang="ko-KR" altLang="en-US" dirty="0">
                <a:solidFill>
                  <a:srgbClr val="0070C0"/>
                </a:solidFill>
                <a:latin typeface="+mn-ea"/>
                <a:hlinkClick r:id="rId4"/>
              </a:rPr>
              <a:t>사이트로 이동하기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344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와 </a:t>
            </a:r>
            <a:r>
              <a:rPr lang="en-US" altLang="ko-KR" dirty="0"/>
              <a:t>CSS </a:t>
            </a:r>
            <a:r>
              <a:rPr lang="ko-KR" altLang="en-US" dirty="0"/>
              <a:t>모듈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" y="1407475"/>
            <a:ext cx="8985870" cy="45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82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와 </a:t>
            </a:r>
            <a:r>
              <a:rPr lang="en-US" altLang="ko-KR" dirty="0"/>
              <a:t>CSS </a:t>
            </a:r>
            <a:r>
              <a:rPr lang="ko-KR" altLang="en-US" dirty="0"/>
              <a:t>모듈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3" y="1268760"/>
            <a:ext cx="916295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40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:first-letter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1560" y="1268760"/>
            <a:ext cx="8153400" cy="5040560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sz="1400" dirty="0"/>
              <a:t>색상과 배경 </a:t>
            </a:r>
            <a:endParaRPr lang="en-US" altLang="ko-KR" sz="1400" dirty="0"/>
          </a:p>
          <a:p>
            <a:pPr lvl="2"/>
            <a:r>
              <a:rPr lang="ko-KR" altLang="en-US" sz="1400" dirty="0"/>
              <a:t>텍스트</a:t>
            </a:r>
          </a:p>
          <a:p>
            <a:pPr lvl="2"/>
            <a:r>
              <a:rPr lang="ko-KR" altLang="en-US" sz="1400" dirty="0"/>
              <a:t>폰트</a:t>
            </a:r>
          </a:p>
          <a:p>
            <a:pPr lvl="2"/>
            <a:r>
              <a:rPr lang="ko-KR" altLang="en-US" sz="1400" dirty="0"/>
              <a:t>박스 모델</a:t>
            </a:r>
            <a:r>
              <a:rPr lang="en-US" altLang="ko-KR" sz="1400" dirty="0"/>
              <a:t>(Box Model)</a:t>
            </a:r>
            <a:endParaRPr lang="ko-KR" altLang="en-US" sz="1400" dirty="0"/>
          </a:p>
          <a:p>
            <a:pPr lvl="2"/>
            <a:r>
              <a:rPr lang="ko-KR" altLang="en-US" sz="1400" dirty="0" err="1"/>
              <a:t>비주얼</a:t>
            </a:r>
            <a:r>
              <a:rPr lang="ko-KR" altLang="en-US" sz="1400" dirty="0"/>
              <a:t> 포맷 및 효과</a:t>
            </a:r>
          </a:p>
          <a:p>
            <a:pPr lvl="2"/>
            <a:r>
              <a:rPr lang="ko-KR" altLang="en-US" sz="1400" dirty="0"/>
              <a:t>리스트</a:t>
            </a:r>
          </a:p>
          <a:p>
            <a:pPr lvl="2"/>
            <a:r>
              <a:rPr lang="ko-KR" altLang="en-US" sz="1400" dirty="0"/>
              <a:t>테이블</a:t>
            </a:r>
          </a:p>
          <a:p>
            <a:pPr lvl="2"/>
            <a:r>
              <a:rPr lang="ko-KR" altLang="en-US" sz="1400" dirty="0"/>
              <a:t>사용자 인터페이스</a:t>
            </a:r>
            <a:endParaRPr lang="en-US" altLang="ko-KR" sz="1400" dirty="0"/>
          </a:p>
          <a:p>
            <a:r>
              <a:rPr lang="ko-KR" altLang="en-US" b="1" dirty="0"/>
              <a:t>왜 스타일을 사용할까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37112"/>
            <a:ext cx="820564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8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&lt;div&gt;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&lt;head&gt;&lt;title&gt;CSS3 </a:t>
            </a:r>
            <a:r>
              <a:rPr lang="ko-KR" altLang="en-US" sz="1200" dirty="0"/>
              <a:t>색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 </a:t>
            </a:r>
          </a:p>
          <a:p>
            <a:pPr defTabSz="180000"/>
            <a:r>
              <a:rPr lang="en-US" altLang="ko-KR" sz="1200" b="1" dirty="0"/>
              <a:t>	margin-left : 30px; </a:t>
            </a:r>
          </a:p>
          <a:p>
            <a:pPr defTabSz="180000"/>
            <a:r>
              <a:rPr lang="en-US" altLang="ko-KR" sz="1200" b="1" dirty="0"/>
              <a:t>	margin-right : 30px; </a:t>
            </a:r>
          </a:p>
          <a:p>
            <a:pPr defTabSz="180000"/>
            <a:r>
              <a:rPr lang="en-US" altLang="ko-KR" sz="1200" b="1" dirty="0"/>
              <a:t>	margin-bottom : 10px;</a:t>
            </a:r>
          </a:p>
          <a:p>
            <a:pPr defTabSz="180000"/>
            <a:r>
              <a:rPr lang="en-US" altLang="ko-KR" sz="1200" b="1" dirty="0"/>
              <a:t>	color : white; </a:t>
            </a:r>
            <a:r>
              <a:rPr lang="en-US" altLang="ko-KR" sz="1200" dirty="0"/>
              <a:t>/* </a:t>
            </a:r>
            <a:r>
              <a:rPr lang="ko-KR" altLang="en-US" sz="1200" dirty="0"/>
              <a:t>모든 </a:t>
            </a:r>
            <a:r>
              <a:rPr lang="en-US" altLang="ko-KR" sz="1200" dirty="0"/>
              <a:t>&lt;div&gt; </a:t>
            </a:r>
            <a:r>
              <a:rPr lang="ko-KR" altLang="en-US" sz="1200" dirty="0"/>
              <a:t>글자 색은 </a:t>
            </a:r>
            <a:r>
              <a:rPr lang="en-US" altLang="ko-KR" sz="1200" dirty="0"/>
              <a:t>white */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&lt;h3&gt;CSS3 </a:t>
            </a:r>
            <a:r>
              <a:rPr lang="ko-KR" altLang="en-US" sz="1200" dirty="0"/>
              <a:t>색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brown(#A52A2A)&lt;/div&gt;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fuchsia(#FF00FF)&lt;/div&gt;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/>
              <a:t>background-color: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/>
              <a:t>background-color: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/>
              <a:t>background-color: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olivedrab</a:t>
            </a:r>
            <a:r>
              <a:rPr lang="en-US" altLang="ko-KR" sz="1200" dirty="0"/>
              <a:t> (#6B8E23)&lt;/div&gt;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833102" y="1556792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 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중앙정렬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오른쪽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정렬</a:t>
              </a: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밑줄을 없앤 링크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0425"/>
            <a:ext cx="3144193" cy="389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065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162605" y="2833244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>
                  <a:solidFill>
                    <a:srgbClr val="C00000"/>
                  </a:solidFill>
                </a:rPr>
                <a:t>글자 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중앙정렬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오른쪽</a:t>
              </a:r>
              <a:endParaRPr lang="en-US" altLang="ko-KR" sz="1000" dirty="0">
                <a:solidFill>
                  <a:srgbClr val="C00000"/>
                </a:solidFill>
              </a:endParaRPr>
            </a:p>
            <a:p>
              <a:r>
                <a:rPr lang="ko-KR" altLang="en-US" sz="1000" dirty="0">
                  <a:solidFill>
                    <a:srgbClr val="C00000"/>
                  </a:solidFill>
                </a:rPr>
                <a:t>정렬</a:t>
              </a: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밑줄을 없앤 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font-family : "Times New Roman", Serif;</a:t>
            </a:r>
          </a:p>
          <a:p>
            <a:pPr defTabSz="180000"/>
            <a:r>
              <a:rPr lang="en-US" altLang="ko-KR" sz="1400" b="1" dirty="0"/>
              <a:t>	font-size : 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/>
              <a:t>	</a:t>
            </a:r>
            <a:r>
              <a:rPr lang="fr-FR" altLang="ko-KR" sz="1400" b="1" dirty="0"/>
              <a:t>font : 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/>
              <a:t>	&lt;span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크기로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81657" y="423877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ex4-13.html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586778" y="4215782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ex4-13-0.html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테두리 관련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680" y="999447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border-style </a:t>
            </a:r>
            <a:r>
              <a:rPr lang="ko-KR" altLang="en-US" b="1" dirty="0"/>
              <a:t>속성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105" y="1372837"/>
            <a:ext cx="40078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기본 값이 </a:t>
            </a:r>
            <a:r>
              <a:rPr lang="en-US" altLang="ko-KR" sz="1400" dirty="0"/>
              <a:t>none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화면에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테두리 </a:t>
            </a:r>
            <a:r>
              <a:rPr lang="ko-KR" altLang="en-US" sz="1400" dirty="0" err="1">
                <a:sym typeface="Wingdings" panose="05000000000000000000" pitchFamily="2" charset="2"/>
              </a:rPr>
              <a:t>표시안됨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테두리를 그리기 위해서는 맨 먼저 테두리 스타일부터 지정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80" y="1586673"/>
            <a:ext cx="4070492" cy="55136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00192" y="2409178"/>
            <a:ext cx="3945190" cy="4245698"/>
            <a:chOff x="813553" y="2468182"/>
            <a:chExt cx="5260253" cy="42456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53" y="2468182"/>
              <a:ext cx="5260253" cy="301933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38719" y="5428797"/>
              <a:ext cx="5235087" cy="1285083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4746072" y="2466797"/>
            <a:ext cx="3143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실선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dashed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선으로 된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5732"/>
          <a:stretch/>
        </p:blipFill>
        <p:spPr>
          <a:xfrm>
            <a:off x="4746072" y="3749880"/>
            <a:ext cx="3564731" cy="8530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5063" y="5059184"/>
            <a:ext cx="161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border-1.html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36096" y="4610015"/>
            <a:ext cx="100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div.html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9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관련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88" y="999839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border-width </a:t>
            </a:r>
            <a:r>
              <a:rPr lang="ko-KR" altLang="en-US" b="1" dirty="0"/>
              <a:t>속성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7" y="1741476"/>
            <a:ext cx="3108122" cy="1124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841" y="1340768"/>
            <a:ext cx="3775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테두리</a:t>
            </a:r>
            <a:r>
              <a:rPr lang="en-US" altLang="ko-KR" sz="1400" dirty="0"/>
              <a:t> </a:t>
            </a:r>
            <a:r>
              <a:rPr lang="ko-KR" altLang="en-US" sz="1400" dirty="0"/>
              <a:t>두께 지정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757" y="2996952"/>
            <a:ext cx="36349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border-width </a:t>
            </a:r>
            <a:r>
              <a:rPr lang="ko-KR" altLang="en-US" sz="1400"/>
              <a:t>속성 값이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1)</a:t>
            </a:r>
            <a:r>
              <a:rPr lang="en-US" altLang="ko-KR" sz="1400">
                <a:sym typeface="Wingdings" panose="05000000000000000000" pitchFamily="2" charset="2"/>
              </a:rPr>
              <a:t> 1</a:t>
            </a:r>
            <a:r>
              <a:rPr lang="ko-KR" altLang="en-US" sz="1400">
                <a:sym typeface="Wingdings" panose="05000000000000000000" pitchFamily="2" charset="2"/>
              </a:rPr>
              <a:t>개라면 </a:t>
            </a:r>
            <a:r>
              <a:rPr lang="en-US" altLang="ko-KR" sz="1400">
                <a:sym typeface="Wingdings" panose="05000000000000000000" pitchFamily="2" charset="2"/>
              </a:rPr>
              <a:t>: </a:t>
            </a:r>
            <a:r>
              <a:rPr lang="ko-KR" altLang="en-US" sz="1400">
                <a:sym typeface="Wingdings" panose="05000000000000000000" pitchFamily="2" charset="2"/>
              </a:rPr>
              <a:t>네 방향에 모두 같은 두께</a:t>
            </a:r>
            <a:endParaRPr lang="en-US" altLang="ko-KR" sz="1400"/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r>
              <a:rPr lang="en-US" altLang="ko-KR" sz="1400">
                <a:sym typeface="Wingdings" panose="05000000000000000000" pitchFamily="2" charset="2"/>
              </a:rPr>
              <a:t>2) 2</a:t>
            </a:r>
            <a:r>
              <a:rPr lang="ko-KR" altLang="en-US" sz="1400">
                <a:sym typeface="Wingdings" panose="05000000000000000000" pitchFamily="2" charset="2"/>
              </a:rPr>
              <a:t>개라면 </a:t>
            </a:r>
            <a:r>
              <a:rPr lang="en-US" altLang="ko-KR" sz="1400">
                <a:sym typeface="Wingdings" panose="05000000000000000000" pitchFamily="2" charset="2"/>
              </a:rPr>
              <a:t>: </a:t>
            </a:r>
            <a:r>
              <a:rPr lang="ko-KR" altLang="en-US" sz="1400">
                <a:sym typeface="Wingdings" panose="05000000000000000000" pitchFamily="2" charset="2"/>
              </a:rPr>
              <a:t>위아래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좌우 묶어서</a:t>
            </a:r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r>
              <a:rPr lang="en-US" altLang="ko-KR" sz="1400">
                <a:sym typeface="Wingdings" panose="05000000000000000000" pitchFamily="2" charset="2"/>
              </a:rPr>
              <a:t>3) </a:t>
            </a:r>
            <a:r>
              <a:rPr lang="en-US" altLang="ko-KR" sz="1400"/>
              <a:t>4</a:t>
            </a:r>
            <a:r>
              <a:rPr lang="ko-KR" altLang="en-US" sz="1400"/>
              <a:t>개라면 </a:t>
            </a:r>
            <a:r>
              <a:rPr lang="en-US" altLang="ko-KR" sz="1400"/>
              <a:t>: top </a:t>
            </a:r>
            <a:r>
              <a:rPr lang="en-US" altLang="ko-KR" sz="1400">
                <a:sym typeface="Wingdings" panose="05000000000000000000" pitchFamily="2" charset="2"/>
              </a:rPr>
              <a:t> right  bottom  left</a:t>
            </a:r>
          </a:p>
          <a:p>
            <a:endParaRPr lang="ko-KR" altLang="en-US" sz="14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5917"/>
          <a:stretch/>
        </p:blipFill>
        <p:spPr>
          <a:xfrm>
            <a:off x="729842" y="3780414"/>
            <a:ext cx="2638095" cy="5031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42" y="4603238"/>
            <a:ext cx="2837183" cy="534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41" y="5431229"/>
            <a:ext cx="3171923" cy="5630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12290" y="1184505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border-color </a:t>
            </a:r>
            <a:r>
              <a:rPr lang="ko-KR" altLang="en-US" b="1"/>
              <a:t>속성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5542" y="1580661"/>
            <a:ext cx="3775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테두리</a:t>
            </a:r>
            <a:r>
              <a:rPr lang="en-US" altLang="ko-KR" sz="1400"/>
              <a:t> </a:t>
            </a:r>
            <a:r>
              <a:rPr lang="ko-KR" altLang="en-US" sz="1400"/>
              <a:t>색상</a:t>
            </a:r>
            <a:r>
              <a:rPr lang="en-US" altLang="ko-KR" sz="1400"/>
              <a:t> </a:t>
            </a:r>
            <a:r>
              <a:rPr lang="ko-KR" altLang="en-US" sz="1400"/>
              <a:t>지정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542" y="2102892"/>
            <a:ext cx="1836746" cy="109056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719692" y="3448728"/>
            <a:ext cx="3780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dashed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스타일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선으로 된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굵기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빨강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파랑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626" y="5458322"/>
            <a:ext cx="2250281" cy="895350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 flipV="1">
            <a:off x="4353887" y="1045626"/>
            <a:ext cx="0" cy="54558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998325" y="5712741"/>
            <a:ext cx="161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border-2.html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694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관련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8841" y="1033270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border </a:t>
            </a:r>
            <a:r>
              <a:rPr lang="ko-KR" altLang="en-US" b="1" dirty="0"/>
              <a:t>속성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841" y="1553837"/>
            <a:ext cx="37750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테두리 스타일과 두께</a:t>
            </a:r>
            <a:r>
              <a:rPr lang="en-US" altLang="ko-KR" sz="1400"/>
              <a:t>, </a:t>
            </a:r>
            <a:r>
              <a:rPr lang="ko-KR" altLang="en-US" sz="1400"/>
              <a:t>색상 등을 묶어 표기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순서는 상관없음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445108"/>
            <a:ext cx="2423273" cy="11286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72000" y="140616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padding-bottom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border-bottom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아랫 부분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- 3px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짜리 회색 실선*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모든 방향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- 3px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짜리 검정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모델은 실제 콘텐츠 영역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있습니다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97" y="4401265"/>
            <a:ext cx="3052250" cy="1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41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398" y="973015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margin </a:t>
            </a:r>
            <a:r>
              <a:rPr lang="ko-KR" altLang="en-US" b="1" dirty="0"/>
              <a:t>속성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060" y="1343531"/>
            <a:ext cx="37939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현재 요소 주변의 여백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마진을</a:t>
            </a:r>
            <a:r>
              <a:rPr lang="en-US" altLang="ko-KR" sz="1400" dirty="0"/>
              <a:t> </a:t>
            </a:r>
            <a:r>
              <a:rPr lang="ko-KR" altLang="en-US" sz="1400" dirty="0"/>
              <a:t>이용하면 요소와 요소 간의 간격 조절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10" y="2304899"/>
            <a:ext cx="1283451" cy="15331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3" y="2304899"/>
            <a:ext cx="2791540" cy="14379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61" y="3903125"/>
            <a:ext cx="4653400" cy="2017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76056" y="1196753"/>
            <a:ext cx="4011283" cy="443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/>
              <a:t>margin </a:t>
            </a:r>
            <a:r>
              <a:rPr lang="ko-KR" altLang="en-US" sz="1400" dirty="0"/>
              <a:t>속성 값이 </a:t>
            </a:r>
            <a:r>
              <a:rPr lang="en-US" altLang="ko-KR" sz="1400" dirty="0"/>
              <a:t>1</a:t>
            </a:r>
            <a:r>
              <a:rPr lang="ko-KR" altLang="en-US" sz="1400" dirty="0"/>
              <a:t>개라면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네 방향 모두에 같은 값 적용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/>
              <a:t>margin </a:t>
            </a:r>
            <a:r>
              <a:rPr lang="ko-KR" altLang="en-US" sz="1400" dirty="0"/>
              <a:t>속성 값이 </a:t>
            </a:r>
            <a:r>
              <a:rPr lang="en-US" altLang="ko-KR" sz="1400" dirty="0"/>
              <a:t>2</a:t>
            </a:r>
            <a:r>
              <a:rPr lang="ko-KR" altLang="en-US" sz="1400" dirty="0"/>
              <a:t>개라면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첫번째</a:t>
            </a:r>
            <a:r>
              <a:rPr lang="ko-KR" altLang="en-US" sz="1400" dirty="0">
                <a:sym typeface="Wingdings" panose="05000000000000000000" pitchFamily="2" charset="2"/>
              </a:rPr>
              <a:t> 값은 위아래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 err="1">
                <a:sym typeface="Wingdings" panose="05000000000000000000" pitchFamily="2" charset="2"/>
              </a:rPr>
              <a:t>두번째</a:t>
            </a:r>
            <a:r>
              <a:rPr lang="ko-KR" altLang="en-US" sz="1400" dirty="0">
                <a:sym typeface="Wingdings" panose="05000000000000000000" pitchFamily="2" charset="2"/>
              </a:rPr>
              <a:t> 값은 좌우 마진 값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/>
              <a:t>margin </a:t>
            </a:r>
            <a:r>
              <a:rPr lang="ko-KR" altLang="en-US" sz="1400" dirty="0"/>
              <a:t>속성 값이 </a:t>
            </a:r>
            <a:r>
              <a:rPr lang="en-US" altLang="ko-KR" sz="1400" dirty="0"/>
              <a:t>3</a:t>
            </a:r>
            <a:r>
              <a:rPr lang="ko-KR" altLang="en-US" sz="1400" dirty="0"/>
              <a:t>개라면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빠진 값은 마주 보는 방향의 속성 값 사용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/>
              <a:t>margin </a:t>
            </a:r>
            <a:r>
              <a:rPr lang="ko-KR" altLang="en-US" sz="1400" dirty="0"/>
              <a:t>속성 값이 </a:t>
            </a:r>
            <a:r>
              <a:rPr lang="en-US" altLang="ko-KR" sz="1400" dirty="0"/>
              <a:t>4</a:t>
            </a:r>
            <a:r>
              <a:rPr lang="ko-KR" altLang="en-US" sz="1400" dirty="0"/>
              <a:t>개라면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top, right, bottom, left </a:t>
            </a:r>
            <a:r>
              <a:rPr lang="ko-KR" altLang="en-US" sz="1400" dirty="0">
                <a:sym typeface="Wingdings" panose="05000000000000000000" pitchFamily="2" charset="2"/>
              </a:rPr>
              <a:t>순으로 적용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074" y="2064937"/>
            <a:ext cx="2725570" cy="1774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402" y="3329214"/>
            <a:ext cx="3338439" cy="2055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351" y="5703882"/>
            <a:ext cx="3987377" cy="2171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865" y="4562806"/>
            <a:ext cx="4301728" cy="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2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246" y="1014073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margin </a:t>
            </a:r>
            <a:r>
              <a:rPr lang="ko-KR" altLang="en-US" b="1" dirty="0"/>
              <a:t>속성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5" y="3466005"/>
            <a:ext cx="3225290" cy="29538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3246" y="1527013"/>
            <a:ext cx="34546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.box4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279164" y="1527013"/>
            <a:ext cx="284722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- 0 auto 0 auto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 </a:t>
            </a: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91" y="3662419"/>
            <a:ext cx="2955794" cy="14227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54488" y="6235201"/>
            <a:ext cx="1439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margin.html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653257" y="5301208"/>
            <a:ext cx="216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margin-center.html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2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990" y="987696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마진</a:t>
            </a:r>
            <a:r>
              <a:rPr lang="en-US" altLang="ko-KR" b="1" dirty="0"/>
              <a:t> </a:t>
            </a:r>
            <a:r>
              <a:rPr lang="ko-KR" altLang="en-US" b="1" dirty="0"/>
              <a:t>중첩 현상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473" y="1531047"/>
            <a:ext cx="294618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요소를 세로로 배치할 경우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en-US" sz="1400"/>
              <a:t>마진과 마진이 만날 때 마진 값이 큰 쪽으로 겹쳐지는 것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요소를 가로로 배치할 경우에는 상관없음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E5446E5-EF11-428C-8EC4-5368D909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33" y="1488309"/>
            <a:ext cx="2293234" cy="3126202"/>
          </a:xfrm>
          <a:prstGeom prst="rect">
            <a:avLst/>
          </a:prstGeom>
        </p:spPr>
      </p:pic>
      <p:pic>
        <p:nvPicPr>
          <p:cNvPr id="10" name="그림 9" descr="스크린샷, 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2F9B0EEA-CA88-4A12-B83C-2030A6CB4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02" y="3429001"/>
            <a:ext cx="1307699" cy="3133331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CF08A9B-5952-472A-88AE-48A0E627F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67" y="3341951"/>
            <a:ext cx="1606412" cy="3126202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B0F7BF03-A84C-4FB0-BECE-686553868C31}"/>
              </a:ext>
            </a:extLst>
          </p:cNvPr>
          <p:cNvCxnSpPr>
            <a:stCxn id="7" idx="1"/>
            <a:endCxn id="10" idx="0"/>
          </p:cNvCxnSpPr>
          <p:nvPr/>
        </p:nvCxnSpPr>
        <p:spPr>
          <a:xfrm rot="10800000" flipV="1">
            <a:off x="2164853" y="3051410"/>
            <a:ext cx="1523681" cy="377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xmlns="" id="{0B7D6A2B-8B92-4FD1-89E3-F1179622F817}"/>
              </a:ext>
            </a:extLst>
          </p:cNvPr>
          <p:cNvCxnSpPr>
            <a:stCxn id="7" idx="3"/>
            <a:endCxn id="14" idx="0"/>
          </p:cNvCxnSpPr>
          <p:nvPr/>
        </p:nvCxnSpPr>
        <p:spPr>
          <a:xfrm>
            <a:off x="5981767" y="3051411"/>
            <a:ext cx="1594607" cy="29054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F120A68-3879-42F2-8B30-F3DDB86A6DAF}"/>
              </a:ext>
            </a:extLst>
          </p:cNvPr>
          <p:cNvSpPr txBox="1"/>
          <p:nvPr/>
        </p:nvSpPr>
        <p:spPr>
          <a:xfrm>
            <a:off x="2449390" y="2924788"/>
            <a:ext cx="1162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예상하는 모습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0805370-85F9-4098-94F9-69A6341FF093}"/>
              </a:ext>
            </a:extLst>
          </p:cNvPr>
          <p:cNvSpPr txBox="1"/>
          <p:nvPr/>
        </p:nvSpPr>
        <p:spPr>
          <a:xfrm>
            <a:off x="6193645" y="2924788"/>
            <a:ext cx="12170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실제 결과 화면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11888" y="5229200"/>
            <a:ext cx="230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margin-overlap.html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86736" y="5805264"/>
            <a:ext cx="2428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margin-overlap2.html</a:t>
            </a:r>
          </a:p>
          <a:p>
            <a:r>
              <a:rPr lang="en-US" altLang="ko-KR" dirty="0" smtClean="0"/>
              <a:t>(inline-block)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31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328" y="987696"/>
            <a:ext cx="29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padding </a:t>
            </a:r>
            <a:r>
              <a:rPr lang="ko-KR" altLang="en-US" b="1" dirty="0"/>
              <a:t>속성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473" y="1531046"/>
            <a:ext cx="3793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콘텐츠</a:t>
            </a:r>
            <a:r>
              <a:rPr lang="ko-KR" altLang="en-US" sz="1400" dirty="0"/>
              <a:t> 영역과 테두리 사이의 여백</a:t>
            </a:r>
            <a:r>
              <a:rPr lang="en-US" altLang="ko-KR" sz="1400" dirty="0"/>
              <a:t>(</a:t>
            </a:r>
            <a:r>
              <a:rPr lang="ko-KR" altLang="en-US" sz="1400" dirty="0"/>
              <a:t>테두리 안쪽 여백</a:t>
            </a:r>
            <a:r>
              <a:rPr lang="en-US" altLang="ko-KR" sz="1400" dirty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27" y="2062780"/>
            <a:ext cx="1419766" cy="1695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79922"/>
            <a:ext cx="3111497" cy="1481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04048" y="1357028"/>
            <a:ext cx="39239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inline-block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가로로 배치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6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- 15px </a:t>
            </a:r>
            <a:r>
              <a:rPr lang="en-US" altLang="ko-KR" sz="14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400" dirty="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260" y="4869160"/>
            <a:ext cx="4605237" cy="10081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05493" y="6021288"/>
            <a:ext cx="157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padding.html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688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실습</a:t>
            </a:r>
            <a:r>
              <a:rPr lang="en-US" altLang="ko-KR"/>
              <a:t>] </a:t>
            </a:r>
            <a:r>
              <a:rPr lang="ko-KR" altLang="en-US"/>
              <a:t>박스 모델로 콘텐츠 정리하기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B86EFDA-468D-4158-920E-DCA32980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8" y="1719744"/>
            <a:ext cx="3731106" cy="3900881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8935B38-3B9B-4AEB-9E4E-87E09EEAD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0" y="1212209"/>
            <a:ext cx="3941732" cy="5066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3CDC6FD0-85A1-43BE-A49C-CDAEF8EF25C5}"/>
              </a:ext>
            </a:extLst>
          </p:cNvPr>
          <p:cNvSpPr/>
          <p:nvPr/>
        </p:nvSpPr>
        <p:spPr>
          <a:xfrm>
            <a:off x="4240635" y="3363986"/>
            <a:ext cx="541090" cy="17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6021288"/>
            <a:ext cx="108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box.html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20072" y="6304093"/>
            <a:ext cx="175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box-result.html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63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 background : </a:t>
            </a:r>
            <a:r>
              <a:rPr lang="en-US" altLang="ko-KR" sz="1400" dirty="0" err="1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span { background : </a:t>
            </a:r>
            <a:r>
              <a:rPr lang="en-US" altLang="ko-KR" sz="1400" dirty="0" err="1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yellow;</a:t>
            </a:r>
          </a:p>
          <a:p>
            <a:pPr defTabSz="180000"/>
            <a:r>
              <a:rPr lang="en-US" altLang="ko-KR" sz="1400" dirty="0"/>
              <a:t>	border-style : solid;</a:t>
            </a:r>
          </a:p>
          <a:p>
            <a:pPr defTabSz="180000"/>
            <a:r>
              <a:rPr lang="en-US" altLang="ko-KR" sz="1400" dirty="0"/>
              <a:t> 	border-color : </a:t>
            </a:r>
            <a:r>
              <a:rPr lang="en-US" altLang="ko-KR" sz="1400" dirty="0" err="1"/>
              <a:t>peru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/>
              <a:t>	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668344" y="4097293"/>
            <a:ext cx="1324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p_box.html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div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background : yellow;</a:t>
            </a:r>
          </a:p>
          <a:p>
            <a:pPr defTabSz="180000"/>
            <a:r>
              <a:rPr lang="en-US" altLang="ko-KR" sz="1400" b="1" dirty="0"/>
              <a:t>	padding : 20px;</a:t>
            </a:r>
          </a:p>
          <a:p>
            <a:pPr defTabSz="180000"/>
            <a:r>
              <a:rPr lang="en-US" altLang="ko-KR" sz="1400" b="1" dirty="0"/>
              <a:t>	border : 5px dotted red; </a:t>
            </a:r>
          </a:p>
          <a:p>
            <a:pPr defTabSz="180000"/>
            <a:r>
              <a:rPr lang="en-US" altLang="ko-KR" sz="1400" b="1" dirty="0"/>
              <a:t>	margin : 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/>
              <a:t>의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 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&lt;div&gt;</a:t>
            </a:r>
          </a:p>
          <a:p>
            <a:pPr defTabSz="180000"/>
            <a:r>
              <a:rPr lang="en-US" altLang="ko-KR" sz="1400" b="1" dirty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="media/mio.png"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border-width 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908861" y="4787860"/>
            <a:ext cx="5259816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4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</a:t>
            </a:r>
          </a:p>
          <a:p>
            <a:pPr lvl="2"/>
            <a:r>
              <a:rPr lang="en-US" altLang="ko-KR" dirty="0"/>
              <a:t>                                                        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70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55576" y="3290641"/>
            <a:ext cx="2943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background_100X100.html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단축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background</a:t>
            </a:r>
          </a:p>
          <a:p>
            <a:pPr lvl="1"/>
            <a:r>
              <a:rPr lang="ko-KR" altLang="en-US"/>
              <a:t>배경을 꾸미는 여러 값을 한 번에 지정하는 단축 프로퍼티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76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039344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스타일과</a:t>
            </a:r>
            <a:r>
              <a:rPr lang="en-US" altLang="ko-KR" dirty="0"/>
              <a:t> </a:t>
            </a:r>
            <a:r>
              <a:rPr lang="ko-KR" altLang="en-US" dirty="0"/>
              <a:t>스타일 시트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24" y="1124743"/>
            <a:ext cx="4338415" cy="543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25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80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텍스트 스타일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 dirty="0"/>
          </a:p>
        </p:txBody>
      </p:sp>
      <p:pic>
        <p:nvPicPr>
          <p:cNvPr id="12" name="내용 개체 틀 6">
            <a:extLst>
              <a:ext uri="{FF2B5EF4-FFF2-40B4-BE49-F238E27FC236}">
                <a16:creationId xmlns:a16="http://schemas.microsoft.com/office/drawing/2014/main" xmlns="" id="{7CAC5DAB-E401-BD3F-3C19-2327A4AFCF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1560" y="1484784"/>
            <a:ext cx="7455710" cy="4268536"/>
          </a:xfrm>
        </p:spPr>
      </p:pic>
    </p:spTree>
    <p:extLst>
      <p:ext uri="{BB962C8B-B14F-4D97-AF65-F5344CB8AC3E}">
        <p14:creationId xmlns:p14="http://schemas.microsoft.com/office/powerpoint/2010/main" val="2479511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1.</a:t>
            </a:r>
            <a:r>
              <a:rPr lang="ko-KR" altLang="en-US" dirty="0"/>
              <a:t>텍스트 변환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83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1310349"/>
            <a:ext cx="4824536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180000">
              <a:buNone/>
            </a:pPr>
            <a:r>
              <a:rPr lang="en-US" altLang="ko-KR" sz="1400" dirty="0"/>
              <a:t>&lt;!DOCTYPE html&gt;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&lt;html&gt;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&lt;head&gt;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&lt;style&gt;</a:t>
            </a:r>
          </a:p>
          <a:p>
            <a:pPr marL="0" indent="0" defTabSz="180000">
              <a:buNone/>
            </a:pPr>
            <a:r>
              <a:rPr lang="en-US" altLang="ko-KR" sz="1400" dirty="0"/>
              <a:t>    </a:t>
            </a:r>
            <a:r>
              <a:rPr lang="en-US" altLang="ko-KR" sz="1400" dirty="0" err="1"/>
              <a:t>p.upper</a:t>
            </a:r>
            <a:r>
              <a:rPr lang="en-US" altLang="ko-KR" sz="1400" dirty="0"/>
              <a:t> { </a:t>
            </a:r>
            <a:r>
              <a:rPr lang="en-US" altLang="ko-KR" sz="1400" dirty="0" err="1"/>
              <a:t>text-transform:uppercase</a:t>
            </a:r>
            <a:r>
              <a:rPr lang="en-US" altLang="ko-KR" sz="1400" dirty="0"/>
              <a:t>; }</a:t>
            </a:r>
          </a:p>
          <a:p>
            <a:pPr marL="0" indent="0" defTabSz="180000">
              <a:buNone/>
            </a:pPr>
            <a:r>
              <a:rPr lang="en-US" altLang="ko-KR" sz="1400" dirty="0"/>
              <a:t>    </a:t>
            </a:r>
            <a:r>
              <a:rPr lang="en-US" altLang="ko-KR" sz="1400" dirty="0" err="1"/>
              <a:t>p.lower</a:t>
            </a:r>
            <a:r>
              <a:rPr lang="en-US" altLang="ko-KR" sz="1400" dirty="0"/>
              <a:t> { </a:t>
            </a:r>
            <a:r>
              <a:rPr lang="en-US" altLang="ko-KR" sz="1400" dirty="0" err="1"/>
              <a:t>text-transform:lowercase</a:t>
            </a:r>
            <a:r>
              <a:rPr lang="en-US" altLang="ko-KR" sz="1400" dirty="0"/>
              <a:t>; }</a:t>
            </a:r>
          </a:p>
          <a:p>
            <a:pPr marL="0" indent="0" defTabSz="180000">
              <a:buNone/>
            </a:pPr>
            <a:r>
              <a:rPr lang="en-US" altLang="ko-KR" sz="1400" dirty="0"/>
              <a:t>    </a:t>
            </a:r>
            <a:r>
              <a:rPr lang="en-US" altLang="ko-KR" sz="1400" dirty="0" err="1"/>
              <a:t>p.capit</a:t>
            </a:r>
            <a:r>
              <a:rPr lang="en-US" altLang="ko-KR" sz="1400" dirty="0"/>
              <a:t> { </a:t>
            </a:r>
            <a:r>
              <a:rPr lang="en-US" altLang="ko-KR" sz="1400" dirty="0" err="1"/>
              <a:t>text-transform:capitalize</a:t>
            </a:r>
            <a:r>
              <a:rPr lang="en-US" altLang="ko-KR" sz="1400" dirty="0"/>
              <a:t>; }</a:t>
            </a:r>
          </a:p>
          <a:p>
            <a:pPr marL="0" indent="0" defTabSz="180000">
              <a:buNone/>
            </a:pPr>
            <a:r>
              <a:rPr lang="en-US" altLang="ko-KR" sz="1400" dirty="0"/>
              <a:t>&lt;/style&gt;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&lt;/head&gt;</a:t>
            </a:r>
          </a:p>
          <a:p>
            <a:pPr marL="0" indent="0" defTabSz="180000">
              <a:buNone/>
            </a:pP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&lt;body&gt;</a:t>
            </a:r>
          </a:p>
          <a:p>
            <a:pPr marL="0" indent="0" defTabSz="180000">
              <a:buNone/>
            </a:pPr>
            <a:r>
              <a:rPr lang="en-US" altLang="ko-KR" sz="1400" dirty="0"/>
              <a:t>    &lt;p class="upper"&gt;</a:t>
            </a:r>
            <a:r>
              <a:rPr lang="en-US" altLang="ko-KR" sz="1400" dirty="0" err="1"/>
              <a:t>text_transform</a:t>
            </a:r>
            <a:r>
              <a:rPr lang="en-US" altLang="ko-KR" sz="1400" dirty="0"/>
              <a:t> is uppercase.&lt;/p&gt;</a:t>
            </a:r>
          </a:p>
          <a:p>
            <a:pPr marL="0" indent="0" defTabSz="180000">
              <a:buNone/>
            </a:pPr>
            <a:r>
              <a:rPr lang="en-US" altLang="ko-KR" sz="1400" dirty="0"/>
              <a:t>    &lt;p class="lower"&gt;</a:t>
            </a:r>
            <a:r>
              <a:rPr lang="en-US" altLang="ko-KR" sz="1400" dirty="0" err="1"/>
              <a:t>text_transform</a:t>
            </a:r>
            <a:r>
              <a:rPr lang="en-US" altLang="ko-KR" sz="1400" dirty="0"/>
              <a:t> is lowercase.&lt;/p&gt;</a:t>
            </a:r>
          </a:p>
          <a:p>
            <a:pPr marL="0" indent="0" defTabSz="180000">
              <a:buNone/>
            </a:pPr>
            <a:r>
              <a:rPr lang="en-US" altLang="ko-KR" sz="1400" dirty="0"/>
              <a:t>    &lt;p class="</a:t>
            </a:r>
            <a:r>
              <a:rPr lang="en-US" altLang="ko-KR" sz="1400" dirty="0" err="1"/>
              <a:t>capit</a:t>
            </a:r>
            <a:r>
              <a:rPr lang="en-US" altLang="ko-KR" sz="1400" dirty="0"/>
              <a:t>"&gt;</a:t>
            </a:r>
            <a:r>
              <a:rPr lang="en-US" altLang="ko-KR" sz="1400" dirty="0" err="1"/>
              <a:t>text_transform</a:t>
            </a:r>
            <a:r>
              <a:rPr lang="en-US" altLang="ko-KR" sz="1400" dirty="0"/>
              <a:t> is capitalize.&lt;/p&gt;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&lt;/body&gt;</a:t>
            </a:r>
          </a:p>
          <a:p>
            <a:pPr marL="0" indent="0" defTabSz="180000">
              <a:buNone/>
            </a:pPr>
            <a:r>
              <a:rPr lang="en-US" altLang="ko-KR" sz="1400" dirty="0"/>
              <a:t>&lt;/html&gt;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7" name="_x402219912">
            <a:extLst>
              <a:ext uri="{FF2B5EF4-FFF2-40B4-BE49-F238E27FC236}">
                <a16:creationId xmlns:a16="http://schemas.microsoft.com/office/drawing/2014/main" xmlns="" id="{CA2F6569-DFED-389A-5113-20F40B4A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99" y="1916832"/>
            <a:ext cx="4255476" cy="17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AE1825-70DC-16BC-A2EE-60C964673CD2}"/>
              </a:ext>
            </a:extLst>
          </p:cNvPr>
          <p:cNvSpPr txBox="1"/>
          <p:nvPr/>
        </p:nvSpPr>
        <p:spPr>
          <a:xfrm>
            <a:off x="5652120" y="3861048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text_trans.html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35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2. Word Wrapping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4824536" cy="42755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&lt;!DOCTYPE html&gt;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&lt;html&gt;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&lt;head&gt;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&lt;style&gt;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</a:t>
            </a:r>
            <a:r>
              <a:rPr lang="en-US" altLang="ko-KR" sz="1400" dirty="0" err="1"/>
              <a:t>p.test</a:t>
            </a:r>
            <a:r>
              <a:rPr lang="en-US" altLang="ko-KR" sz="1400" dirty="0"/>
              <a:t> {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    width: 11em;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    border: 1px solid #000000;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    word-wrap: break-word;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}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&lt;/style&gt;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&lt;/head&gt;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&lt;body&gt;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&lt;p class="test"&gt;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</a:t>
            </a:r>
            <a:r>
              <a:rPr lang="ko-KR" altLang="en-US" sz="1400" dirty="0"/>
              <a:t>매우 긴 단어가 있는 경우에 자동으로 잘라준다</a:t>
            </a:r>
            <a:r>
              <a:rPr lang="en-US" altLang="ko-KR" sz="1400" dirty="0"/>
              <a:t>.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</a:t>
            </a:r>
            <a:r>
              <a:rPr lang="en-US" altLang="ko-KR" sz="1400" dirty="0" err="1"/>
              <a:t>aaaaaaaaaaaaaaaaaaaaaaaaaaaaaaaaaaaaaaaaaa</a:t>
            </a:r>
            <a:endParaRPr lang="en-US" altLang="ko-KR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&lt;/p&gt;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&lt;/body&gt;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&lt;/html&gt;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EF41257-D8AD-7ABA-90B6-54BB2CD93A99}"/>
              </a:ext>
            </a:extLst>
          </p:cNvPr>
          <p:cNvSpPr txBox="1"/>
          <p:nvPr/>
        </p:nvSpPr>
        <p:spPr>
          <a:xfrm>
            <a:off x="1043608" y="6093296"/>
            <a:ext cx="1762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word_wrap.html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0" name="_x402220056">
            <a:extLst>
              <a:ext uri="{FF2B5EF4-FFF2-40B4-BE49-F238E27FC236}">
                <a16:creationId xmlns:a16="http://schemas.microsoft.com/office/drawing/2014/main" xmlns="" id="{77179EAD-9765-D3D9-B13D-89E6E9DA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2856"/>
            <a:ext cx="386635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1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다중 </a:t>
            </a:r>
            <a:r>
              <a:rPr lang="ko-KR" altLang="en-US" dirty="0" err="1"/>
              <a:t>컬럼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4824536" cy="4644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&lt;!DOCTYPE</a:t>
            </a:r>
            <a:r>
              <a:rPr lang="ko-KR" altLang="en-US" sz="1400" dirty="0"/>
              <a:t> </a:t>
            </a:r>
            <a:r>
              <a:rPr lang="en-US" altLang="ko-KR" sz="1400" dirty="0"/>
              <a:t>html&gt;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&lt;html&gt;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&lt;head&gt;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</a:t>
            </a:r>
            <a:r>
              <a:rPr lang="en-US" altLang="ko-KR" sz="1400" dirty="0"/>
              <a:t>&lt;style&gt;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    </a:t>
            </a:r>
            <a:r>
              <a:rPr lang="en-US" altLang="ko-KR" sz="1400" dirty="0"/>
              <a:t>.poet</a:t>
            </a:r>
            <a:r>
              <a:rPr lang="ko-KR" altLang="en-US" sz="1400" dirty="0"/>
              <a:t> </a:t>
            </a:r>
            <a:r>
              <a:rPr lang="en-US" altLang="ko-KR" sz="1400" dirty="0"/>
              <a:t>{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column-count: 2;   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column-gap: 40px;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column-rule: 4px</a:t>
            </a:r>
            <a:r>
              <a:rPr lang="ko-KR" altLang="en-US" sz="1400" dirty="0"/>
              <a:t> </a:t>
            </a:r>
            <a:r>
              <a:rPr lang="en-US" altLang="ko-KR" sz="1400" dirty="0"/>
              <a:t>double</a:t>
            </a:r>
            <a:r>
              <a:rPr lang="ko-KR" altLang="en-US" sz="1400" dirty="0"/>
              <a:t> </a:t>
            </a:r>
            <a:r>
              <a:rPr lang="en-US" altLang="ko-KR" sz="1400" dirty="0"/>
              <a:t>#ff00ff;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    }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    &lt;/style&gt;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&lt;/head&gt;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&lt;body&gt;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</a:t>
            </a:r>
            <a:r>
              <a:rPr lang="en-US" altLang="ko-KR" sz="1400" dirty="0"/>
              <a:t>&lt;div</a:t>
            </a:r>
            <a:r>
              <a:rPr lang="ko-KR" altLang="en-US" sz="1400" dirty="0"/>
              <a:t> </a:t>
            </a:r>
            <a:r>
              <a:rPr lang="en-US" altLang="ko-KR" sz="1400" dirty="0"/>
              <a:t>class="poet"&gt;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    한잔의 술을 마시고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    우리는 버지니아 </a:t>
            </a:r>
            <a:r>
              <a:rPr lang="ko-KR" altLang="en-US" sz="1400" dirty="0" err="1"/>
              <a:t>울프의</a:t>
            </a:r>
            <a:r>
              <a:rPr lang="ko-KR" altLang="en-US" sz="1400" dirty="0"/>
              <a:t> 생애와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    목마</a:t>
            </a:r>
            <a:r>
              <a:rPr lang="en-US" altLang="ko-KR" sz="1400" dirty="0"/>
              <a:t>(</a:t>
            </a:r>
            <a:r>
              <a:rPr lang="ko-KR" altLang="en-US" sz="1400" dirty="0"/>
              <a:t>木馬</a:t>
            </a:r>
            <a:r>
              <a:rPr lang="en-US" altLang="ko-KR" sz="1400" dirty="0"/>
              <a:t>)</a:t>
            </a:r>
            <a:r>
              <a:rPr lang="ko-KR" altLang="en-US" sz="1400" dirty="0"/>
              <a:t>를 타고 떠난 숙녀</a:t>
            </a:r>
            <a:r>
              <a:rPr lang="en-US" altLang="ko-KR" sz="1400" dirty="0"/>
              <a:t>(</a:t>
            </a:r>
            <a:r>
              <a:rPr lang="ko-KR" altLang="en-US" sz="1400" dirty="0"/>
              <a:t>淑女</a:t>
            </a:r>
            <a:r>
              <a:rPr lang="en-US" altLang="ko-KR" sz="1400" dirty="0"/>
              <a:t>)</a:t>
            </a:r>
            <a:r>
              <a:rPr lang="ko-KR" altLang="en-US" sz="1400" dirty="0"/>
              <a:t>의 옷자락을 이야기한다</a:t>
            </a:r>
          </a:p>
          <a:p>
            <a:pPr marL="0" indent="0" defTabSz="180000">
              <a:spcBef>
                <a:spcPts val="0"/>
              </a:spcBef>
              <a:buNone/>
            </a:pPr>
            <a:r>
              <a:rPr lang="ko-KR" altLang="en-US" sz="1400" dirty="0"/>
              <a:t>    </a:t>
            </a:r>
            <a:r>
              <a:rPr lang="en-US" altLang="ko-KR" sz="1400" dirty="0"/>
              <a:t>&lt;/div&gt;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&lt;/body&gt;</a:t>
            </a:r>
            <a:endParaRPr lang="ko-KR" altLang="en-US" sz="1400" dirty="0"/>
          </a:p>
          <a:p>
            <a:pPr marL="0" indent="0" defTabSz="180000">
              <a:spcBef>
                <a:spcPts val="0"/>
              </a:spcBef>
              <a:buNone/>
            </a:pPr>
            <a:r>
              <a:rPr lang="en-US" altLang="ko-KR" sz="1400" dirty="0"/>
              <a:t>&lt;/html&gt;</a:t>
            </a:r>
            <a:endParaRPr lang="ko-KR" altLang="en-US" sz="1400" dirty="0"/>
          </a:p>
          <a:p>
            <a:pPr marL="0" indent="0" defTabSz="180000">
              <a:buNone/>
            </a:pP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38FF31-5D82-E309-5983-2D6B11983A5A}"/>
              </a:ext>
            </a:extLst>
          </p:cNvPr>
          <p:cNvSpPr txBox="1"/>
          <p:nvPr/>
        </p:nvSpPr>
        <p:spPr>
          <a:xfrm>
            <a:off x="5652120" y="5949280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css_multi_col.html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8" name="_x401112776">
            <a:extLst>
              <a:ext uri="{FF2B5EF4-FFF2-40B4-BE49-F238E27FC236}">
                <a16:creationId xmlns:a16="http://schemas.microsoft.com/office/drawing/2014/main" xmlns="" id="{A9073428-097F-050A-8D68-B5F6A940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12776"/>
            <a:ext cx="4392488" cy="19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7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  <a:r>
              <a:rPr lang="en-US" altLang="ko-KR" dirty="0"/>
              <a:t>: </a:t>
            </a:r>
            <a:r>
              <a:rPr lang="ko-KR" altLang="en-US" b="1" dirty="0"/>
              <a:t>내부스타일 시트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  <a:r>
              <a:rPr lang="en-US" altLang="ko-KR" dirty="0"/>
              <a:t>:  </a:t>
            </a:r>
            <a:r>
              <a:rPr lang="ko-KR" altLang="en-US" b="1" dirty="0"/>
              <a:t>인라인 스타일 </a:t>
            </a:r>
            <a:endParaRPr lang="en-US" altLang="ko-KR" b="1" dirty="0"/>
          </a:p>
          <a:p>
            <a:pPr lvl="1"/>
            <a:r>
              <a:rPr lang="en-US" altLang="ko-KR" b="1" dirty="0"/>
              <a:t>   &lt;p </a:t>
            </a:r>
            <a:r>
              <a:rPr lang="en-US" altLang="ko-KR" b="1" dirty="0" err="1"/>
              <a:t>stype</a:t>
            </a:r>
            <a:r>
              <a:rPr lang="en-US" altLang="ko-KR" b="1" dirty="0"/>
              <a:t>=&gt; </a:t>
            </a:r>
            <a:r>
              <a:rPr lang="ko-KR" altLang="en-US" dirty="0"/>
              <a:t>속성에 스타일</a:t>
            </a:r>
            <a:r>
              <a:rPr lang="en-US" altLang="ko-KR" b="1" dirty="0"/>
              <a:t>    &lt;/p&gt;</a:t>
            </a:r>
            <a:endParaRPr lang="ko-KR" altLang="en-US" b="1" dirty="0"/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: </a:t>
            </a:r>
            <a:r>
              <a:rPr lang="ko-KR" altLang="en-US" b="1" dirty="0"/>
              <a:t>외부스타일 시트</a:t>
            </a:r>
            <a:endParaRPr lang="en-US" altLang="ko-KR" b="1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13334</TotalTime>
  <Words>4551</Words>
  <Application>Microsoft Office PowerPoint</Application>
  <PresentationFormat>화면 슬라이드 쇼(4:3)</PresentationFormat>
  <Paragraphs>1508</Paragraphs>
  <Slides>85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가을</vt:lpstr>
      <vt:lpstr>PowerPoint 프레젠테이션</vt:lpstr>
      <vt:lpstr>강의 목표</vt:lpstr>
      <vt:lpstr>CSS3 스타일 시트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스타일과 스타일 시트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셀렉터(=선택자: 스타일 속성을 적용하는 요소)</vt:lpstr>
      <vt:lpstr>셀렉터 설명을 위한 샘플 HTML 페이지</vt:lpstr>
      <vt:lpstr>1) 전체 셀렉터</vt:lpstr>
      <vt:lpstr>2) 태그 이름 셀렉터</vt:lpstr>
      <vt:lpstr>3) class 셀렉터</vt:lpstr>
      <vt:lpstr> 4) id 셀렉터:웹문서의 특정부분에 스타일을 지정 할때 이용 </vt:lpstr>
      <vt:lpstr>id 셀렉터와 class 셀렉터 비교</vt:lpstr>
      <vt:lpstr> class 선택자와 id 선택자의 차이 </vt:lpstr>
      <vt:lpstr> 5) 그룹 셀렉터: 둘 이상 요소에 같은 스타일 적용하기 </vt:lpstr>
      <vt:lpstr>CSS3와 CSS 모듈</vt:lpstr>
      <vt:lpstr>CSS3와 CSS 모듈</vt:lpstr>
      <vt:lpstr>CSS3와 CSS 모듈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:first-letter와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테두리 관련 속성들</vt:lpstr>
      <vt:lpstr>테두리 관련 속성들</vt:lpstr>
      <vt:lpstr>테두리 관련 속성들</vt:lpstr>
      <vt:lpstr>여백을 조절하는 속성들</vt:lpstr>
      <vt:lpstr>여백을 조절하는 속성들</vt:lpstr>
      <vt:lpstr>여백을 조절하는 속성들</vt:lpstr>
      <vt:lpstr>여백을 조절하는 속성들</vt:lpstr>
      <vt:lpstr>[실습] 박스 모델로 콘텐츠 정리하기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  <vt:lpstr>텍스트 스타일</vt:lpstr>
      <vt:lpstr>1.텍스트 변환</vt:lpstr>
      <vt:lpstr>2. Word Wrapping</vt:lpstr>
      <vt:lpstr>3. 다중 컬럼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556</cp:revision>
  <dcterms:created xsi:type="dcterms:W3CDTF">2011-08-27T14:53:28Z</dcterms:created>
  <dcterms:modified xsi:type="dcterms:W3CDTF">2024-04-12T06:28:23Z</dcterms:modified>
</cp:coreProperties>
</file>